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68" r:id="rId5"/>
    <p:sldId id="270" r:id="rId6"/>
    <p:sldId id="271" r:id="rId7"/>
    <p:sldId id="272" r:id="rId8"/>
    <p:sldId id="262" r:id="rId9"/>
    <p:sldId id="261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972300" cy="92329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CJ/QdO4Cai+i3IWCWp9+Qzz26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D687FF4-9C8E-48A5-B6E2-225AB6456FCF}">
  <a:tblStyle styleId="{3D687FF4-9C8E-48A5-B6E2-225AB6456FC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0EF"/>
          </a:solidFill>
        </a:fill>
      </a:tcStyle>
    </a:wholeTbl>
    <a:band1H>
      <a:tcTxStyle/>
      <a:tcStyle>
        <a:tcBdr/>
        <a:fill>
          <a:solidFill>
            <a:srgbClr val="DBDF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DF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93" d="100"/>
          <a:sy n="93" d="100"/>
        </p:scale>
        <p:origin x="-19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customschemas.google.com/relationships/presentationmetadata" Target="metadata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1013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49700" y="0"/>
            <a:ext cx="3021013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69350"/>
            <a:ext cx="3021013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49700" y="8769350"/>
            <a:ext cx="3021013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4375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CA" dirty="0" err="1"/>
              <a:t>We</a:t>
            </a:r>
            <a:r>
              <a:rPr lang="fr-CA" dirty="0"/>
              <a:t> have a real </a:t>
            </a:r>
            <a:r>
              <a:rPr lang="fr-CA" dirty="0" err="1"/>
              <a:t>opportunity</a:t>
            </a:r>
            <a:r>
              <a:rPr lang="fr-CA" dirty="0"/>
              <a:t> for </a:t>
            </a:r>
            <a:r>
              <a:rPr lang="fr-CA" dirty="0" err="1"/>
              <a:t>renewal</a:t>
            </a:r>
            <a:r>
              <a:rPr lang="fr-CA" dirty="0"/>
              <a:t>.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want</a:t>
            </a:r>
            <a:r>
              <a:rPr lang="fr-CA" dirty="0"/>
              <a:t> to </a:t>
            </a:r>
            <a:r>
              <a:rPr lang="fr-CA" dirty="0" err="1"/>
              <a:t>thank</a:t>
            </a:r>
            <a:r>
              <a:rPr lang="fr-CA" dirty="0"/>
              <a:t> the </a:t>
            </a:r>
            <a:r>
              <a:rPr lang="fr-CA" dirty="0" err="1"/>
              <a:t>dedicated</a:t>
            </a:r>
            <a:r>
              <a:rPr lang="fr-CA" baseline="0" dirty="0"/>
              <a:t> </a:t>
            </a:r>
            <a:r>
              <a:rPr lang="fr-CA" baseline="0" dirty="0" err="1"/>
              <a:t>members</a:t>
            </a:r>
            <a:r>
              <a:rPr lang="fr-CA" baseline="0" dirty="0"/>
              <a:t> of </a:t>
            </a:r>
            <a:r>
              <a:rPr lang="fr-CA" baseline="0" dirty="0" err="1"/>
              <a:t>hte</a:t>
            </a:r>
            <a:r>
              <a:rPr lang="fr-CA" baseline="0" dirty="0"/>
              <a:t> </a:t>
            </a:r>
            <a:r>
              <a:rPr lang="fr-CA" baseline="0" dirty="0" err="1"/>
              <a:t>committee</a:t>
            </a:r>
            <a:r>
              <a:rPr lang="fr-CA" baseline="0" dirty="0"/>
              <a:t> </a:t>
            </a:r>
            <a:r>
              <a:rPr lang="fr-CA" baseline="0" dirty="0" err="1"/>
              <a:t>who</a:t>
            </a:r>
            <a:r>
              <a:rPr lang="fr-CA" baseline="0" dirty="0"/>
              <a:t> have </a:t>
            </a:r>
            <a:r>
              <a:rPr lang="fr-CA" baseline="0" dirty="0" err="1"/>
              <a:t>given</a:t>
            </a:r>
            <a:r>
              <a:rPr lang="fr-CA" baseline="0" dirty="0"/>
              <a:t> </a:t>
            </a:r>
            <a:r>
              <a:rPr lang="fr-CA" baseline="0" dirty="0" err="1"/>
              <a:t>much</a:t>
            </a:r>
            <a:r>
              <a:rPr lang="fr-CA" baseline="0" dirty="0"/>
              <a:t> of </a:t>
            </a:r>
            <a:r>
              <a:rPr lang="fr-CA" baseline="0" dirty="0" err="1"/>
              <a:t>their</a:t>
            </a:r>
            <a:r>
              <a:rPr lang="fr-CA" baseline="0" dirty="0"/>
              <a:t> time in the </a:t>
            </a:r>
            <a:r>
              <a:rPr lang="fr-CA" baseline="0" dirty="0" err="1"/>
              <a:t>past</a:t>
            </a:r>
            <a:r>
              <a:rPr lang="fr-CA" baseline="0" dirty="0"/>
              <a:t> </a:t>
            </a:r>
            <a:r>
              <a:rPr lang="fr-CA" baseline="0" dirty="0" err="1"/>
              <a:t>several</a:t>
            </a:r>
            <a:r>
              <a:rPr lang="fr-CA" baseline="0" dirty="0"/>
              <a:t> </a:t>
            </a:r>
            <a:r>
              <a:rPr lang="fr-CA" baseline="0" dirty="0" err="1"/>
              <a:t>years</a:t>
            </a:r>
            <a:r>
              <a:rPr lang="fr-CA" baseline="0" dirty="0"/>
              <a:t>, </a:t>
            </a:r>
            <a:r>
              <a:rPr lang="fr-CA" baseline="0" dirty="0" err="1"/>
              <a:t>including</a:t>
            </a:r>
            <a:r>
              <a:rPr lang="fr-CA" baseline="0" dirty="0"/>
              <a:t> Maria Rogers, </a:t>
            </a:r>
            <a:r>
              <a:rPr lang="fr-CA" dirty="0" err="1"/>
              <a:t>We</a:t>
            </a:r>
            <a:r>
              <a:rPr lang="fr-CA" baseline="0" dirty="0"/>
              <a:t> have </a:t>
            </a:r>
            <a:r>
              <a:rPr lang="fr-CA" baseline="0" dirty="0" err="1"/>
              <a:t>many</a:t>
            </a:r>
            <a:r>
              <a:rPr lang="fr-CA" baseline="0" dirty="0"/>
              <a:t> new </a:t>
            </a:r>
            <a:r>
              <a:rPr lang="fr-CA" baseline="0" dirty="0" err="1"/>
              <a:t>members</a:t>
            </a:r>
            <a:r>
              <a:rPr lang="fr-CA" baseline="0" dirty="0"/>
              <a:t> in </a:t>
            </a:r>
            <a:r>
              <a:rPr lang="fr-CA" baseline="0" dirty="0" err="1"/>
              <a:t>our</a:t>
            </a:r>
            <a:r>
              <a:rPr lang="fr-CA" baseline="0" dirty="0"/>
              <a:t> </a:t>
            </a:r>
            <a:r>
              <a:rPr lang="fr-CA" baseline="0" dirty="0" err="1"/>
              <a:t>community</a:t>
            </a:r>
            <a:r>
              <a:rPr lang="fr-CA" baseline="0" dirty="0"/>
              <a:t> </a:t>
            </a:r>
            <a:r>
              <a:rPr lang="fr-CA" baseline="0" dirty="0" err="1"/>
              <a:t>who</a:t>
            </a:r>
            <a:r>
              <a:rPr lang="fr-CA" baseline="0" dirty="0"/>
              <a:t> </a:t>
            </a:r>
            <a:r>
              <a:rPr lang="fr-CA" baseline="0" dirty="0" err="1"/>
              <a:t>want</a:t>
            </a:r>
            <a:r>
              <a:rPr lang="fr-CA" baseline="0" dirty="0"/>
              <a:t> to </a:t>
            </a:r>
            <a:r>
              <a:rPr lang="fr-CA" baseline="0" dirty="0" err="1"/>
              <a:t>make</a:t>
            </a:r>
            <a:r>
              <a:rPr lang="fr-CA" baseline="0" dirty="0"/>
              <a:t> a </a:t>
            </a:r>
            <a:r>
              <a:rPr lang="fr-CA" baseline="0" dirty="0" err="1"/>
              <a:t>difference</a:t>
            </a:r>
            <a:r>
              <a:rPr lang="fr-CA" baseline="0" dirty="0"/>
              <a:t> and </a:t>
            </a:r>
            <a:r>
              <a:rPr lang="fr-CA" baseline="0" dirty="0" err="1"/>
              <a:t>now</a:t>
            </a:r>
            <a:r>
              <a:rPr lang="fr-CA" baseline="0" dirty="0"/>
              <a:t> </a:t>
            </a:r>
            <a:r>
              <a:rPr lang="fr-CA" baseline="0" dirty="0" err="1"/>
              <a:t>is</a:t>
            </a:r>
            <a:r>
              <a:rPr lang="fr-CA" baseline="0" dirty="0"/>
              <a:t> a </a:t>
            </a:r>
            <a:r>
              <a:rPr lang="fr-CA" baseline="0" dirty="0" err="1"/>
              <a:t>great</a:t>
            </a:r>
            <a:r>
              <a:rPr lang="fr-CA" baseline="0" dirty="0"/>
              <a:t> time for </a:t>
            </a:r>
            <a:r>
              <a:rPr lang="fr-CA" baseline="0" dirty="0" err="1"/>
              <a:t>renewal</a:t>
            </a:r>
            <a:r>
              <a:rPr lang="fr-CA" baseline="0" dirty="0"/>
              <a:t>! </a:t>
            </a:r>
            <a:endParaRPr dirty="0"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17ca2b4da_1_6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5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7" name="Google Shape;177;ga17ca2b4d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CA" dirty="0"/>
              <a:t>First 3 items: Maria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CA" dirty="0"/>
              <a:t>Last</a:t>
            </a:r>
            <a:r>
              <a:rPr lang="fr-CA" baseline="0" dirty="0"/>
              <a:t> 3 items: Annie</a:t>
            </a:r>
            <a:endParaRPr dirty="0"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Vesna</a:t>
            </a:r>
            <a:endParaRPr lang="en-US" dirty="0"/>
          </a:p>
          <a:p>
            <a:r>
              <a:rPr lang="en-US" dirty="0"/>
              <a:t>Tyler</a:t>
            </a:r>
          </a:p>
          <a:p>
            <a:r>
              <a:rPr lang="en-US" dirty="0"/>
              <a:t>Jane</a:t>
            </a:r>
          </a:p>
          <a:p>
            <a:r>
              <a:rPr lang="en-US" dirty="0"/>
              <a:t>Maria</a:t>
            </a:r>
          </a:p>
          <a:p>
            <a:r>
              <a:rPr lang="en-US" dirty="0"/>
              <a:t>Pierre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20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Parham </a:t>
            </a:r>
            <a:r>
              <a:rPr lang="en-US" dirty="0" err="1"/>
              <a:t>Momtahan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59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949700" y="8769350"/>
            <a:ext cx="3021013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43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96913" y="4386263"/>
            <a:ext cx="557847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3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16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973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973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18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132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973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0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43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hpca.ca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bjcHObDmqr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143000" y="381000"/>
            <a:ext cx="67691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3925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Lincoln Heights Parkway Community Association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3925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Annual General Meeting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3925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October </a:t>
            </a:r>
            <a:r>
              <a:rPr lang="en-US" sz="3200" b="1" i="0" u="none" strike="noStrike" cap="none" dirty="0" smtClean="0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24, </a:t>
            </a:r>
            <a:r>
              <a:rPr lang="en-US" sz="3200" b="1" i="0" u="none" strike="noStrike" cap="none" dirty="0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3200" b="1" dirty="0">
                <a:solidFill>
                  <a:srgbClr val="A43925"/>
                </a:solidFill>
              </a:rPr>
              <a:t>21</a:t>
            </a:r>
            <a:endParaRPr sz="3200" b="1" i="0" u="none" strike="noStrike" cap="none" dirty="0">
              <a:solidFill>
                <a:srgbClr val="A439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381000" y="2438400"/>
            <a:ext cx="8381999" cy="3962400"/>
            <a:chOff x="1079500" y="1196975"/>
            <a:chExt cx="7149053" cy="4957639"/>
          </a:xfrm>
        </p:grpSpPr>
        <p:pic>
          <p:nvPicPr>
            <p:cNvPr id="97" name="Google Shape;97;p1" descr="Y:\LHPWCA\Regina Street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9500" y="1196975"/>
              <a:ext cx="7149053" cy="495763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" name="Google Shape;98;p1"/>
            <p:cNvCxnSpPr/>
            <p:nvPr/>
          </p:nvCxnSpPr>
          <p:spPr>
            <a:xfrm>
              <a:off x="2744788" y="2349500"/>
              <a:ext cx="1295400" cy="3024188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1"/>
            <p:cNvCxnSpPr/>
            <p:nvPr/>
          </p:nvCxnSpPr>
          <p:spPr>
            <a:xfrm rot="10800000" flipH="1">
              <a:off x="4040188" y="4292600"/>
              <a:ext cx="1323975" cy="1081088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1"/>
            <p:cNvCxnSpPr/>
            <p:nvPr/>
          </p:nvCxnSpPr>
          <p:spPr>
            <a:xfrm rot="10800000" flipH="1">
              <a:off x="2735263" y="1773238"/>
              <a:ext cx="1512887" cy="576262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1"/>
            <p:cNvCxnSpPr/>
            <p:nvPr/>
          </p:nvCxnSpPr>
          <p:spPr>
            <a:xfrm rot="10800000" flipH="1">
              <a:off x="4248150" y="1628775"/>
              <a:ext cx="215900" cy="144463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" name="Google Shape;102;p1"/>
            <p:cNvCxnSpPr/>
            <p:nvPr/>
          </p:nvCxnSpPr>
          <p:spPr>
            <a:xfrm>
              <a:off x="4464050" y="1628775"/>
              <a:ext cx="144463" cy="71438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p1"/>
            <p:cNvCxnSpPr/>
            <p:nvPr/>
          </p:nvCxnSpPr>
          <p:spPr>
            <a:xfrm>
              <a:off x="4608513" y="1720850"/>
              <a:ext cx="792162" cy="0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" name="Google Shape;104;p1"/>
            <p:cNvCxnSpPr/>
            <p:nvPr/>
          </p:nvCxnSpPr>
          <p:spPr>
            <a:xfrm>
              <a:off x="5364163" y="1720850"/>
              <a:ext cx="71437" cy="52388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" name="Google Shape;105;p1"/>
            <p:cNvCxnSpPr/>
            <p:nvPr/>
          </p:nvCxnSpPr>
          <p:spPr>
            <a:xfrm>
              <a:off x="5508625" y="2636838"/>
              <a:ext cx="914400" cy="914400"/>
            </a:xfrm>
            <a:prstGeom prst="straightConnector1">
              <a:avLst/>
            </a:prstGeom>
            <a:noFill/>
            <a:ln w="9525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p1"/>
            <p:cNvCxnSpPr/>
            <p:nvPr/>
          </p:nvCxnSpPr>
          <p:spPr>
            <a:xfrm>
              <a:off x="5400675" y="1773238"/>
              <a:ext cx="287338" cy="0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" name="Google Shape;107;p1"/>
            <p:cNvCxnSpPr/>
            <p:nvPr/>
          </p:nvCxnSpPr>
          <p:spPr>
            <a:xfrm>
              <a:off x="5364163" y="4292600"/>
              <a:ext cx="144462" cy="288925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" name="Google Shape;108;p1"/>
            <p:cNvCxnSpPr/>
            <p:nvPr/>
          </p:nvCxnSpPr>
          <p:spPr>
            <a:xfrm rot="10800000" flipH="1">
              <a:off x="5508625" y="4437063"/>
              <a:ext cx="358775" cy="144462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1"/>
            <p:cNvCxnSpPr/>
            <p:nvPr/>
          </p:nvCxnSpPr>
          <p:spPr>
            <a:xfrm>
              <a:off x="5867400" y="4437063"/>
              <a:ext cx="504825" cy="576262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" name="Google Shape;110;p1"/>
            <p:cNvCxnSpPr/>
            <p:nvPr/>
          </p:nvCxnSpPr>
          <p:spPr>
            <a:xfrm rot="10800000" flipH="1">
              <a:off x="6372225" y="4508500"/>
              <a:ext cx="647700" cy="504825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" name="Google Shape;111;p1"/>
            <p:cNvCxnSpPr/>
            <p:nvPr/>
          </p:nvCxnSpPr>
          <p:spPr>
            <a:xfrm rot="10800000" flipH="1">
              <a:off x="7019925" y="3500438"/>
              <a:ext cx="1008063" cy="1008062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" name="Google Shape;112;p1"/>
            <p:cNvCxnSpPr/>
            <p:nvPr/>
          </p:nvCxnSpPr>
          <p:spPr>
            <a:xfrm rot="10800000">
              <a:off x="5651500" y="1773238"/>
              <a:ext cx="2376488" cy="1727200"/>
            </a:xfrm>
            <a:prstGeom prst="straightConnector1">
              <a:avLst/>
            </a:prstGeom>
            <a:noFill/>
            <a:ln w="25400" cap="flat" cmpd="sng">
              <a:solidFill>
                <a:srgbClr val="D2533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651367" y="2060848"/>
            <a:ext cx="799288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LHPCA Board Elections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</a:rPr>
              <a:t>Call for Nominees</a:t>
            </a:r>
            <a:endParaRPr sz="3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925150" y="2172550"/>
            <a:ext cx="7738462" cy="4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   			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Vice President 			Open	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1800" dirty="0"/>
              <a:t>Secretary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Open</a:t>
            </a:r>
            <a:endParaRPr sz="1800" dirty="0"/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Treasurer			Open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 at Large (</a:t>
            </a:r>
            <a:r>
              <a:rPr lang="en-US" sz="1800" dirty="0"/>
              <a:t>max 3)		Open</a:t>
            </a:r>
            <a:endParaRPr sz="1800" dirty="0"/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Open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1800" dirty="0"/>
              <a:t>					Open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lang="en-US" sz="1800" dirty="0"/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1800" dirty="0"/>
              <a:t>Membership Coordinator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Vesna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Lukic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1800" dirty="0"/>
              <a:t>Past President 			Annie Boucher </a:t>
            </a:r>
            <a:endParaRPr sz="1800" dirty="0"/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2400" dirty="0"/>
          </a:p>
        </p:txBody>
      </p:sp>
      <p:sp>
        <p:nvSpPr>
          <p:cNvPr id="167" name="Google Shape;167;p9"/>
          <p:cNvSpPr/>
          <p:nvPr/>
        </p:nvSpPr>
        <p:spPr>
          <a:xfrm>
            <a:off x="827088" y="620713"/>
            <a:ext cx="77168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Executive Committee Structure &amp; Members Continuing for 202</a:t>
            </a:r>
            <a:r>
              <a:rPr lang="en-US" sz="3600" b="1" dirty="0">
                <a:solidFill>
                  <a:srgbClr val="D2533C"/>
                </a:solidFill>
              </a:rPr>
              <a:t>1-22 </a:t>
            </a:r>
            <a:endParaRPr sz="3600" b="1" i="0" u="none" strike="noStrike" cap="none" dirty="0">
              <a:solidFill>
                <a:srgbClr val="D2533C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609600" y="1600200"/>
            <a:ext cx="7772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Nominee</a:t>
            </a:r>
            <a:r>
              <a:rPr lang="en-US" sz="2400" u="sng" dirty="0">
                <a:solidFill>
                  <a:schemeClr val="dk1"/>
                </a:solidFill>
              </a:rPr>
              <a:t>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dirty="0"/>
              <a:t>President (1 year term)		Tyler Proulx</a:t>
            </a:r>
            <a:endParaRPr sz="2400" dirty="0"/>
          </a:p>
          <a:p>
            <a:pPr marL="365125" marR="0" lvl="0" indent="-263525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dirty="0"/>
              <a:t>Vice-President 			Sarah </a:t>
            </a:r>
            <a:r>
              <a:rPr lang="en-US" sz="2400" dirty="0" err="1"/>
              <a:t>Nikkel</a:t>
            </a:r>
            <a:endParaRPr sz="2400" dirty="0"/>
          </a:p>
          <a:p>
            <a:pPr marL="365125" indent="-263525">
              <a:lnSpc>
                <a:spcPct val="150000"/>
              </a:lnSpc>
              <a:spcBef>
                <a:spcPts val="400"/>
              </a:spcBef>
              <a:buSzPts val="600"/>
            </a:pPr>
            <a:r>
              <a:rPr lang="en-US" sz="2400" dirty="0"/>
              <a:t>Secretary (1 year term)		Tanya </a:t>
            </a:r>
            <a:r>
              <a:rPr lang="en-US" sz="2400" dirty="0" err="1"/>
              <a:t>Middlebro</a:t>
            </a:r>
            <a:r>
              <a:rPr lang="en-US" sz="2400" dirty="0"/>
              <a:t>'</a:t>
            </a:r>
          </a:p>
          <a:p>
            <a:pPr marL="365125" indent="-263525">
              <a:lnSpc>
                <a:spcPct val="150000"/>
              </a:lnSpc>
              <a:spcBef>
                <a:spcPts val="400"/>
              </a:spcBef>
              <a:buSzPts val="600"/>
            </a:pPr>
            <a:r>
              <a:rPr lang="en-US" sz="2400" dirty="0"/>
              <a:t>Treasurer				Pierre </a:t>
            </a:r>
            <a:r>
              <a:rPr lang="en-US" sz="2400" dirty="0" err="1"/>
              <a:t>Chevrier</a:t>
            </a:r>
            <a:r>
              <a:rPr lang="en-US" sz="2400" dirty="0"/>
              <a:t>	</a:t>
            </a:r>
            <a:endParaRPr sz="2400" dirty="0"/>
          </a:p>
          <a:p>
            <a:pPr marL="365125" indent="-263525">
              <a:lnSpc>
                <a:spcPct val="150000"/>
              </a:lnSpc>
              <a:spcBef>
                <a:spcPts val="400"/>
              </a:spcBef>
              <a:buSzPts val="600"/>
            </a:pPr>
            <a:r>
              <a:rPr lang="en-US" sz="2400" dirty="0"/>
              <a:t>Directors at Large 			JR Fortin</a:t>
            </a:r>
          </a:p>
          <a:p>
            <a:pPr marL="365125" indent="-263525">
              <a:lnSpc>
                <a:spcPct val="150000"/>
              </a:lnSpc>
              <a:spcBef>
                <a:spcPts val="400"/>
              </a:spcBef>
              <a:buSzPts val="600"/>
            </a:pPr>
            <a:r>
              <a:rPr lang="en-US" sz="2400" dirty="0"/>
              <a:t>						Jane </a:t>
            </a:r>
            <a:r>
              <a:rPr lang="en-US" sz="2400" dirty="0" err="1"/>
              <a:t>Kielly</a:t>
            </a:r>
            <a:endParaRPr lang="en-US" sz="2400" dirty="0"/>
          </a:p>
          <a:p>
            <a:pPr marL="365125" indent="-263525">
              <a:lnSpc>
                <a:spcPct val="150000"/>
              </a:lnSpc>
              <a:spcBef>
                <a:spcPts val="400"/>
              </a:spcBef>
              <a:buSzPts val="600"/>
            </a:pPr>
            <a:r>
              <a:rPr lang="en-US" sz="2400" dirty="0"/>
              <a:t>						Patti Murphy		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611560" y="692696"/>
            <a:ext cx="8138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Candidates for 2021-22</a:t>
            </a:r>
            <a:endParaRPr sz="3600" b="1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17ca2b4da_1_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a17ca2b4da_1_6"/>
          <p:cNvSpPr txBox="1"/>
          <p:nvPr/>
        </p:nvSpPr>
        <p:spPr>
          <a:xfrm>
            <a:off x="651367" y="2060848"/>
            <a:ext cx="7992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</a:rPr>
              <a:t>What can the Community Association do for you?</a:t>
            </a: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001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marR="0" lvl="0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volunteer or enquire: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Executive Committee at: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lhpca.info@gmail.com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537" marR="0" lvl="0" indent="-793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LHPCA website:</a:t>
            </a:r>
            <a:endParaRPr/>
          </a:p>
          <a:p>
            <a:pPr marL="6096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www.lhpca.ca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n-US"/>
              <a:t>On Facebook</a:t>
            </a:r>
            <a:endParaRPr/>
          </a:p>
          <a:p>
            <a:pPr marL="6096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www.facebook.com/LHPCAssoc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Contacts</a:t>
            </a:r>
            <a:endParaRPr/>
          </a:p>
        </p:txBody>
      </p:sp>
      <p:pic>
        <p:nvPicPr>
          <p:cNvPr id="188" name="Google Shape;18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733048"/>
            <a:ext cx="3836174" cy="222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9200" y="4267200"/>
            <a:ext cx="1948136" cy="229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800" y="5029200"/>
            <a:ext cx="1566037" cy="1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4294967295"/>
          </p:nvPr>
        </p:nvSpPr>
        <p:spPr>
          <a:xfrm>
            <a:off x="533400" y="1447800"/>
            <a:ext cx="8229600" cy="5127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3888" marR="0" lvl="0" indent="-52228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6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</a:rPr>
              <a:t>Welcome remark</a:t>
            </a:r>
            <a:r>
              <a:rPr lang="en-US" sz="2000" dirty="0"/>
              <a:t>s </a:t>
            </a:r>
            <a:r>
              <a:rPr lang="mr-IN" sz="2000" dirty="0"/>
              <a:t>–</a:t>
            </a:r>
            <a:r>
              <a:rPr lang="en-US" sz="2000" dirty="0"/>
              <a:t> Annie Boucher</a:t>
            </a:r>
            <a:endParaRPr sz="2000" dirty="0"/>
          </a:p>
          <a:p>
            <a:pPr marL="1081088" lvl="1" indent="-522288">
              <a:lnSpc>
                <a:spcPct val="110000"/>
              </a:lnSpc>
              <a:spcBef>
                <a:spcPts val="370"/>
              </a:spcBef>
              <a:buSzPts val="1986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Adoption of agenda </a:t>
            </a:r>
            <a:endParaRPr sz="1600" dirty="0"/>
          </a:p>
          <a:p>
            <a:pPr marL="1081088" lvl="1" indent="-522288">
              <a:lnSpc>
                <a:spcPct val="110000"/>
              </a:lnSpc>
              <a:spcBef>
                <a:spcPts val="370"/>
              </a:spcBef>
              <a:buSzPts val="1986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Acceptance of minutes of October </a:t>
            </a:r>
            <a:r>
              <a:rPr lang="en-US" sz="1600" b="0" i="0" u="none" strike="noStrike" cap="none" dirty="0">
                <a:solidFill>
                  <a:srgbClr val="292934"/>
                </a:solidFill>
              </a:rPr>
              <a:t>2</a:t>
            </a:r>
            <a:r>
              <a:rPr lang="en-US" sz="1600" dirty="0">
                <a:solidFill>
                  <a:srgbClr val="292934"/>
                </a:solidFill>
              </a:rPr>
              <a:t>5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, 2020 AGM </a:t>
            </a:r>
            <a:endParaRPr sz="1600" dirty="0"/>
          </a:p>
          <a:p>
            <a:pPr marL="623888" lvl="0" indent="-522288">
              <a:lnSpc>
                <a:spcPct val="110000"/>
              </a:lnSpc>
              <a:spcBef>
                <a:spcPts val="370"/>
              </a:spcBef>
              <a:buSzPts val="1986"/>
            </a:pPr>
            <a:r>
              <a:rPr lang="en-US" sz="2000" dirty="0"/>
              <a:t>Community activities &amp; update </a:t>
            </a:r>
            <a:r>
              <a:rPr lang="mr-IN" sz="2000" dirty="0"/>
              <a:t>–</a:t>
            </a:r>
            <a:r>
              <a:rPr lang="en-US" sz="2000" dirty="0"/>
              <a:t> Community Association</a:t>
            </a:r>
          </a:p>
          <a:p>
            <a:pPr marL="623888" lvl="0" indent="-522288">
              <a:lnSpc>
                <a:spcPct val="110000"/>
              </a:lnSpc>
              <a:spcBef>
                <a:spcPts val="370"/>
              </a:spcBef>
              <a:buSzPts val="1986"/>
            </a:pPr>
            <a:r>
              <a:rPr lang="en-US" sz="2000" dirty="0" smtClean="0"/>
              <a:t>Britannia </a:t>
            </a:r>
            <a:r>
              <a:rPr lang="en-US" sz="2000" dirty="0"/>
              <a:t>Winter Trail update </a:t>
            </a:r>
            <a:r>
              <a:rPr lang="mr-IN" sz="2000" dirty="0"/>
              <a:t>–</a:t>
            </a:r>
            <a:r>
              <a:rPr lang="en-US" sz="2000" dirty="0"/>
              <a:t> Parham </a:t>
            </a:r>
            <a:r>
              <a:rPr lang="en-US" sz="2000" dirty="0" err="1"/>
              <a:t>Momtahan</a:t>
            </a:r>
            <a:endParaRPr lang="en-US" sz="2000" dirty="0"/>
          </a:p>
          <a:p>
            <a:pPr marL="623888" indent="-522288">
              <a:lnSpc>
                <a:spcPct val="110000"/>
              </a:lnSpc>
              <a:spcBef>
                <a:spcPts val="370"/>
              </a:spcBef>
              <a:buSzPts val="1986"/>
            </a:pPr>
            <a:r>
              <a:rPr lang="en-US" sz="2000" dirty="0">
                <a:solidFill>
                  <a:schemeClr val="tx1"/>
                </a:solidFill>
              </a:rPr>
              <a:t>Treasurer’s Report </a:t>
            </a:r>
          </a:p>
          <a:p>
            <a:pPr marL="623888" indent="-522288">
              <a:lnSpc>
                <a:spcPct val="110000"/>
              </a:lnSpc>
              <a:spcBef>
                <a:spcPts val="370"/>
              </a:spcBef>
              <a:buSzPts val="1986"/>
            </a:pPr>
            <a:r>
              <a:rPr lang="en-US" sz="2000" dirty="0">
                <a:solidFill>
                  <a:schemeClr val="tx1"/>
                </a:solidFill>
              </a:rPr>
              <a:t>MP report – Anita </a:t>
            </a:r>
            <a:r>
              <a:rPr lang="en-US" sz="2000" dirty="0" err="1">
                <a:solidFill>
                  <a:schemeClr val="tx1"/>
                </a:solidFill>
              </a:rPr>
              <a:t>Vandenbeld</a:t>
            </a:r>
            <a:endParaRPr lang="en-US" sz="2000" dirty="0">
              <a:solidFill>
                <a:schemeClr val="tx1"/>
              </a:solidFill>
            </a:endParaRPr>
          </a:p>
          <a:p>
            <a:pPr marL="623888" marR="0" lvl="0" indent="-522288" algn="l" rtl="0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986"/>
              <a:buFont typeface="Arial"/>
              <a:buChar char="•"/>
            </a:pPr>
            <a:r>
              <a:rPr lang="en-US" sz="2000" b="0" i="0" u="none" strike="noStrike" cap="none" dirty="0" err="1" smtClean="0">
                <a:solidFill>
                  <a:schemeClr val="dk1"/>
                </a:solidFill>
              </a:rPr>
              <a:t>Councillor's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</a:rPr>
              <a:t>report – Theresa Kavanagh</a:t>
            </a:r>
            <a:endParaRPr sz="2000" dirty="0"/>
          </a:p>
          <a:p>
            <a:pPr marL="623888" marR="0" lvl="0" indent="-522288" algn="l" rtl="0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986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rgbClr val="292934"/>
                </a:solidFill>
              </a:rPr>
              <a:t>Election </a:t>
            </a:r>
            <a:r>
              <a:rPr lang="en-US" sz="2000" b="0" i="0" u="none" strike="noStrike" cap="none" dirty="0">
                <a:solidFill>
                  <a:srgbClr val="292934"/>
                </a:solidFill>
              </a:rPr>
              <a:t>of officers </a:t>
            </a:r>
            <a:r>
              <a:rPr lang="mr-IN" sz="2000" b="0" i="0" u="none" strike="noStrike" cap="none" dirty="0">
                <a:solidFill>
                  <a:srgbClr val="292934"/>
                </a:solidFill>
              </a:rPr>
              <a:t>–</a:t>
            </a:r>
            <a:r>
              <a:rPr lang="en-US" sz="2000" b="0" i="0" u="none" strike="noStrike" cap="none" dirty="0">
                <a:solidFill>
                  <a:srgbClr val="292934"/>
                </a:solidFill>
              </a:rPr>
              <a:t> Annie Boucher</a:t>
            </a:r>
            <a:endParaRPr sz="2000" b="0" i="0" u="none" strike="noStrike" cap="none" dirty="0">
              <a:solidFill>
                <a:srgbClr val="292934"/>
              </a:solidFill>
            </a:endParaRPr>
          </a:p>
          <a:p>
            <a:pPr marL="623888" marR="0" lvl="0" indent="-522288" algn="l" rtl="0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986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</a:rPr>
              <a:t>Other matters</a:t>
            </a:r>
            <a:endParaRPr sz="2000" dirty="0"/>
          </a:p>
          <a:p>
            <a:pPr marL="623888" marR="0" lvl="0" indent="-522288" algn="l" rtl="0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986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</a:rPr>
              <a:t>Close of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</a:rPr>
              <a:t>meeting</a:t>
            </a:r>
            <a:endParaRPr sz="2800" b="0" i="0" u="none" strike="noStrike" cap="none" dirty="0">
              <a:solidFill>
                <a:srgbClr val="A539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538" marR="0" lvl="0" indent="-7936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85800" y="609600"/>
            <a:ext cx="69847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Draft 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>
                <a:solidFill>
                  <a:srgbClr val="D2533C"/>
                </a:solidFill>
              </a:rPr>
              <a:t>Past Year’s Activities</a:t>
            </a:r>
            <a:endParaRPr dirty="0">
              <a:solidFill>
                <a:srgbClr val="D2533C"/>
              </a:solidFill>
            </a:endParaRPr>
          </a:p>
        </p:txBody>
      </p:sp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0" y="1593014"/>
            <a:ext cx="8996060" cy="4070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0" lvl="0" indent="-504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b="1" dirty="0">
                <a:solidFill>
                  <a:schemeClr val="tx1"/>
                </a:solidFill>
              </a:rPr>
              <a:t>Holiday hamper</a:t>
            </a:r>
            <a:r>
              <a:rPr lang="en-US" dirty="0">
                <a:solidFill>
                  <a:schemeClr val="tx1"/>
                </a:solidFill>
              </a:rPr>
              <a:t>: Provided $1120.00 in gift cards (Metro/Bayshore) for the holidays ($150 from association)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THANK YOU!!</a:t>
            </a:r>
          </a:p>
          <a:p>
            <a:pPr marL="635000" indent="-504825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Spring clean up</a:t>
            </a:r>
            <a:r>
              <a:rPr lang="en-US" dirty="0">
                <a:solidFill>
                  <a:schemeClr val="tx1"/>
                </a:solidFill>
              </a:rPr>
              <a:t>: Approximately 20 people came out</a:t>
            </a:r>
            <a:endParaRPr lang="en-US" b="1" dirty="0">
              <a:solidFill>
                <a:schemeClr val="tx1"/>
              </a:solidFill>
            </a:endParaRPr>
          </a:p>
          <a:p>
            <a:pPr marL="635000" lvl="0" indent="-504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b="1" dirty="0">
                <a:solidFill>
                  <a:schemeClr val="tx1"/>
                </a:solidFill>
              </a:rPr>
              <a:t>COVID fundraiser</a:t>
            </a:r>
            <a:r>
              <a:rPr lang="en-US" dirty="0">
                <a:solidFill>
                  <a:schemeClr val="tx1"/>
                </a:solidFill>
              </a:rPr>
              <a:t>: Raised $1,000 for two families in need</a:t>
            </a:r>
          </a:p>
          <a:p>
            <a:pPr marL="635000" lvl="0" indent="-504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b="1" dirty="0">
                <a:solidFill>
                  <a:schemeClr val="tx1"/>
                </a:solidFill>
              </a:rPr>
              <a:t>Vaccine awareness</a:t>
            </a:r>
            <a:r>
              <a:rPr lang="en-US" dirty="0">
                <a:solidFill>
                  <a:schemeClr val="tx1"/>
                </a:solidFill>
              </a:rPr>
              <a:t>: Email and social media messaging</a:t>
            </a:r>
          </a:p>
          <a:p>
            <a:pPr marL="635000" lvl="0" indent="-504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b="1" dirty="0">
                <a:solidFill>
                  <a:schemeClr val="tx1"/>
                </a:solidFill>
              </a:rPr>
              <a:t>Skating rink</a:t>
            </a:r>
            <a:r>
              <a:rPr lang="en-US" dirty="0">
                <a:solidFill>
                  <a:schemeClr val="tx1"/>
                </a:solidFill>
              </a:rPr>
              <a:t>: Robert Graham is maintaining the rink again, funded by City of Ottawa </a:t>
            </a:r>
            <a:r>
              <a:rPr lang="en-US" dirty="0"/>
              <a:t>grant</a:t>
            </a:r>
            <a:endParaRPr dirty="0"/>
          </a:p>
          <a:p>
            <a:pPr marL="635000" indent="-504825"/>
            <a:r>
              <a:rPr lang="en-US" b="1" dirty="0">
                <a:solidFill>
                  <a:schemeClr val="tx1"/>
                </a:solidFill>
              </a:rPr>
              <a:t>Ongoing coordination </a:t>
            </a:r>
            <a:r>
              <a:rPr lang="en-US" dirty="0">
                <a:solidFill>
                  <a:schemeClr val="tx1"/>
                </a:solidFill>
              </a:rPr>
              <a:t>and work with </a:t>
            </a:r>
            <a:r>
              <a:rPr lang="en-US" dirty="0" err="1">
                <a:solidFill>
                  <a:schemeClr val="tx1"/>
                </a:solidFill>
              </a:rPr>
              <a:t>neighbouring</a:t>
            </a:r>
            <a:r>
              <a:rPr lang="en-US" dirty="0">
                <a:solidFill>
                  <a:schemeClr val="tx1"/>
                </a:solidFill>
              </a:rPr>
              <a:t> community associations on issues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Secondary Plan for area; Britannia Park proposals, etc. </a:t>
            </a:r>
            <a:endParaRPr dirty="0"/>
          </a:p>
          <a:p>
            <a:pPr marL="635000" lvl="0" indent="-5048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endParaRPr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31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5F95E-5AA9-494C-AEF5-5AB314EB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Activities for 2021-22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159164-1A4C-BE41-8E5E-0EF0C074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06" y="1340763"/>
            <a:ext cx="8414192" cy="4876800"/>
          </a:xfrm>
        </p:spPr>
        <p:txBody>
          <a:bodyPr/>
          <a:lstStyle/>
          <a:p>
            <a:pPr marL="635000" indent="-504825"/>
            <a:r>
              <a:rPr lang="en-US" sz="2000" b="1" dirty="0"/>
              <a:t>Membership Drive</a:t>
            </a:r>
            <a:r>
              <a:rPr lang="en-US" sz="2000" dirty="0"/>
              <a:t>: Please support your community association! $</a:t>
            </a:r>
            <a:r>
              <a:rPr lang="en-US" sz="2000" dirty="0">
                <a:solidFill>
                  <a:srgbClr val="292934"/>
                </a:solidFill>
              </a:rPr>
              <a:t>5 </a:t>
            </a:r>
            <a:r>
              <a:rPr lang="en-US" sz="2000" dirty="0"/>
              <a:t>per year per adult in the household; </a:t>
            </a:r>
            <a:r>
              <a:rPr lang="en-US" sz="2000" dirty="0">
                <a:solidFill>
                  <a:schemeClr val="bg2"/>
                </a:solidFill>
              </a:rPr>
              <a:t>please spread the word to your new </a:t>
            </a:r>
            <a:r>
              <a:rPr lang="en-US" sz="2000" dirty="0" err="1">
                <a:solidFill>
                  <a:schemeClr val="bg2"/>
                </a:solidFill>
              </a:rPr>
              <a:t>neighbours</a:t>
            </a:r>
            <a:r>
              <a:rPr lang="en-US" sz="2000" dirty="0">
                <a:solidFill>
                  <a:schemeClr val="bg2"/>
                </a:solidFill>
              </a:rPr>
              <a:t>!</a:t>
            </a:r>
          </a:p>
          <a:p>
            <a:pPr marL="635000" lvl="0" indent="-504825"/>
            <a:r>
              <a:rPr lang="en-US" sz="2000" b="1" dirty="0"/>
              <a:t>Park improvements</a:t>
            </a:r>
            <a:r>
              <a:rPr lang="en-US" sz="2000" dirty="0"/>
              <a:t>: Exploring tree planting, community garden, picnic tables, etc. </a:t>
            </a:r>
            <a:r>
              <a:rPr lang="mr-IN" sz="2000" dirty="0"/>
              <a:t>–</a:t>
            </a:r>
            <a:r>
              <a:rPr lang="en-US" sz="2000" dirty="0"/>
              <a:t> Tyler </a:t>
            </a:r>
            <a:r>
              <a:rPr lang="en-US" sz="2000" dirty="0" err="1"/>
              <a:t>Proulx</a:t>
            </a:r>
            <a:r>
              <a:rPr lang="en-US" sz="2000" dirty="0"/>
              <a:t> will lead this activity</a:t>
            </a:r>
          </a:p>
          <a:p>
            <a:pPr marL="635000" lvl="0" indent="-504825"/>
            <a:r>
              <a:rPr lang="en-US" sz="2000" b="1" dirty="0"/>
              <a:t>Winter Follies</a:t>
            </a:r>
            <a:r>
              <a:rPr lang="en-US" sz="2000" dirty="0"/>
              <a:t>: Jane </a:t>
            </a:r>
            <a:r>
              <a:rPr lang="en-US" sz="2000" dirty="0" err="1"/>
              <a:t>Kielly</a:t>
            </a:r>
            <a:r>
              <a:rPr lang="en-US" sz="2000" dirty="0"/>
              <a:t> will lead this activity this winter</a:t>
            </a:r>
          </a:p>
          <a:p>
            <a:pPr marL="635000" lvl="0" indent="-504825"/>
            <a:r>
              <a:rPr lang="en-US" sz="2000" b="1" dirty="0"/>
              <a:t>Summer party and Community Dinner</a:t>
            </a:r>
            <a:r>
              <a:rPr lang="en-US" sz="2000" dirty="0"/>
              <a:t>: Hoping to reboot in 2022!</a:t>
            </a:r>
          </a:p>
          <a:p>
            <a:pPr marL="635000" lvl="0" indent="-504825"/>
            <a:r>
              <a:rPr lang="en-US" sz="2000" b="1" dirty="0"/>
              <a:t>LHPCA newsletter</a:t>
            </a:r>
            <a:r>
              <a:rPr lang="en-US" sz="2000" dirty="0"/>
              <a:t>: Bi-monthly newsletter on issues of interest to our community </a:t>
            </a:r>
            <a:r>
              <a:rPr lang="mr-IN" sz="2000" dirty="0"/>
              <a:t>–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D2533C"/>
                </a:solidFill>
              </a:rPr>
              <a:t>Sign up on the LHPCA </a:t>
            </a:r>
            <a:r>
              <a:rPr lang="en-US" sz="2000" dirty="0" smtClean="0">
                <a:solidFill>
                  <a:srgbClr val="D2533C"/>
                </a:solidFill>
              </a:rPr>
              <a:t>website</a:t>
            </a:r>
          </a:p>
          <a:p>
            <a:pPr marL="635000" lvl="0" indent="-504825"/>
            <a:r>
              <a:rPr lang="en-US" sz="2000" b="1" dirty="0" smtClean="0">
                <a:solidFill>
                  <a:schemeClr val="tx1"/>
                </a:solidFill>
              </a:rPr>
              <a:t>Community emergency planning </a:t>
            </a:r>
            <a:r>
              <a:rPr lang="mr-IN" sz="2000" dirty="0" smtClean="0">
                <a:solidFill>
                  <a:schemeClr val="tx1"/>
                </a:solidFill>
              </a:rPr>
              <a:t>–</a:t>
            </a:r>
            <a:r>
              <a:rPr lang="en-US" sz="2000" dirty="0" smtClean="0">
                <a:solidFill>
                  <a:schemeClr val="tx1"/>
                </a:solidFill>
              </a:rPr>
              <a:t> Community volunteer to reach out with resources and begin to develop a plan for LHP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8ABFF2-A915-4045-971F-244F5514FC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Britannia Winter Trail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Maintenance activities</a:t>
            </a:r>
          </a:p>
          <a:p>
            <a:r>
              <a:rPr lang="en-US" dirty="0"/>
              <a:t>Volunteers</a:t>
            </a:r>
          </a:p>
          <a:p>
            <a:r>
              <a:rPr lang="en-US" dirty="0"/>
              <a:t>Fundraising</a:t>
            </a:r>
          </a:p>
          <a:p>
            <a:r>
              <a:rPr lang="en-US" dirty="0"/>
              <a:t>Future plans</a:t>
            </a:r>
          </a:p>
          <a:p>
            <a:pPr marL="99060" indent="0">
              <a:buNone/>
            </a:pPr>
            <a:endParaRPr lang="en-US" dirty="0"/>
          </a:p>
          <a:p>
            <a:pPr marL="99060" indent="0" algn="ctr">
              <a:buNone/>
            </a:pPr>
            <a:r>
              <a:rPr lang="en-US" dirty="0">
                <a:hlinkClick r:id="rId3"/>
              </a:rPr>
              <a:t>https://www.youtube.com/watch?v=bjcHObDmqr8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16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 idx="4294967295"/>
          </p:nvPr>
        </p:nvSpPr>
        <p:spPr>
          <a:xfrm>
            <a:off x="758086" y="270344"/>
            <a:ext cx="77871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2021 Treasurer’s Report</a:t>
            </a:r>
            <a:endParaRPr dirty="0"/>
          </a:p>
        </p:txBody>
      </p:sp>
      <p:graphicFrame>
        <p:nvGraphicFramePr>
          <p:cNvPr id="134" name="Google Shape;134;p4"/>
          <p:cNvGraphicFramePr/>
          <p:nvPr/>
        </p:nvGraphicFramePr>
        <p:xfrm>
          <a:off x="2019312" y="1086953"/>
          <a:ext cx="5105375" cy="57710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6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5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4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9613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LHPCA Statement of Operations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613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For the Year Ending Sept 30, 2021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613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613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Carryover from Prior Year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$2,888.59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$2,888.59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$2,990.53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514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tx1"/>
                          </a:solidFill>
                        </a:rPr>
                        <a:t> BUDGET </a:t>
                      </a:r>
                      <a:endParaRPr sz="1000" b="1" i="0" u="none" strike="noStrike" cap="none" dirty="0">
                        <a:solidFill>
                          <a:schemeClr val="tx1"/>
                        </a:solidFill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tx1"/>
                          </a:solidFill>
                        </a:rPr>
                        <a:t> ACTUAL </a:t>
                      </a:r>
                      <a:endParaRPr sz="1000" b="1" i="0" u="none" strike="noStrike" cap="none" dirty="0">
                        <a:solidFill>
                          <a:schemeClr val="tx1"/>
                        </a:solidFill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tx1"/>
                          </a:solidFill>
                        </a:rPr>
                        <a:t>2019</a:t>
                      </a:r>
                      <a:endParaRPr sz="1000" b="1" i="0" u="none" strike="noStrike" cap="none" dirty="0">
                        <a:solidFill>
                          <a:schemeClr val="tx1"/>
                        </a:solidFill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16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Revenue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Memberships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$220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$204.55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$240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Donations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$1,000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      - 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City of Ottawa Rink Grant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$1,813 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$1,813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$1,813 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9613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9613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Total Revenue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$   2,033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$3017.55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$2,053 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9613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9613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Expenses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2021 AGM/Meetings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        0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  15.25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Bank Charges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      $25 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$39.90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   58.86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CA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Overlock"/>
                        </a:rPr>
                        <a:t>Advertising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      $35 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</a:t>
                      </a: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93.59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58709141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FCA Member Dues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        $35 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$70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   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Paypal</a:t>
                      </a: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Fees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        0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   1.35  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Rink Maintenance Fees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$1,713 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$1,713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1,713 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Summer Follies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$45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      - 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Web Design/ Maintenance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$60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$127.77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    60 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CA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Overlock"/>
                        </a:rPr>
                        <a:t>Community Library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$10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69.79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Community Dinner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$30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     -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Holiday Food Hamper 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$150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$150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  143.10 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CA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Overlock"/>
                        </a:rPr>
                        <a:t>COVID Fundraiser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$1,000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564109942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CA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Overlock"/>
                        </a:rPr>
                        <a:t>Britannia Winter Trail donation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$100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892697207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Spring Cleanup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$15 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$14.68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   -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9613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Total Expenses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$  2,178.00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$3,215.35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$       2154.94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9613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US" sz="1000" u="none" strike="noStrike" cap="none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9613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Surplus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- 145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-197.80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$        101.94</a:t>
                      </a:r>
                      <a:endParaRPr sz="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88596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Carryover to Next Year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$   2,743.59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$2690.79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$      2888.59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65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 idx="4294967295"/>
          </p:nvPr>
        </p:nvSpPr>
        <p:spPr>
          <a:xfrm>
            <a:off x="643881" y="188640"/>
            <a:ext cx="80032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2022 Proposed budget</a:t>
            </a:r>
            <a:endParaRPr dirty="0"/>
          </a:p>
        </p:txBody>
      </p:sp>
      <p:sp>
        <p:nvSpPr>
          <p:cNvPr id="141" name="Google Shape;141;p5"/>
          <p:cNvSpPr txBox="1"/>
          <p:nvPr/>
        </p:nvSpPr>
        <p:spPr>
          <a:xfrm>
            <a:off x="6660232" y="692696"/>
            <a:ext cx="11521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2" name="Google Shape;142;p5"/>
          <p:cNvGraphicFramePr/>
          <p:nvPr>
            <p:extLst>
              <p:ext uri="{D42A27DB-BD31-4B8C-83A1-F6EECF244321}">
                <p14:modId xmlns:p14="http://schemas.microsoft.com/office/powerpoint/2010/main" val="2555740907"/>
              </p:ext>
            </p:extLst>
          </p:nvPr>
        </p:nvGraphicFramePr>
        <p:xfrm>
          <a:off x="1828801" y="1219208"/>
          <a:ext cx="5257825" cy="5662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83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7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39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45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2022 Budget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Carryover from 2021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$2,690.79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tx1"/>
                          </a:solidFill>
                        </a:rPr>
                        <a:t> BUDGET </a:t>
                      </a:r>
                      <a:endParaRPr sz="1000" b="1" i="0" u="none" strike="noStrike" cap="none" dirty="0">
                        <a:solidFill>
                          <a:schemeClr val="tx1"/>
                        </a:solidFill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Revenue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Memberships 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200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Donations &amp; fundraising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?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City of Ottawa Rink Grant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$1,813 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4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Total Revenue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$   2,013 +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4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Expenses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AGM/Meetings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        0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Bank Charges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      50 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FCA Member Dues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      35 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 err="1"/>
                        <a:t>Paypal</a:t>
                      </a:r>
                      <a:r>
                        <a:rPr lang="en-US" sz="1000" u="none" strike="noStrike" cap="none" dirty="0"/>
                        <a:t> Fees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        5 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Advertising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        0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Rink Maintenance Fees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     1,713 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Summer Follies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50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Web Design/ Maintenance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60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sngStrike" cap="non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sz="1000" b="1" i="0" u="none" strike="sngStrike" cap="none" dirty="0">
                        <a:solidFill>
                          <a:srgbClr val="FF0000"/>
                        </a:solidFill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Overlock"/>
                        </a:rPr>
                        <a:t>Britannia Winter Trail donation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100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sng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Community Dinner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?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Holiday Food Hamper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150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Spring Cleanup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         15 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CA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Overlock"/>
                        </a:rPr>
                        <a:t>Park (picnic tables, garden, ?)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CA" sz="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?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519706618"/>
                  </a:ext>
                </a:extLst>
              </a:tr>
              <a:tr h="164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Total Expenses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$  2,178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4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Surplus/Deficit</a:t>
                      </a:r>
                      <a:endParaRPr sz="1000" b="1" i="0" u="none" strike="noStrike" cap="none" dirty="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72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Carryover to 2021</a:t>
                      </a:r>
                      <a:endParaRPr sz="1000" b="1" i="0" u="none" strike="noStrike" cap="none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4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651367" y="2060848"/>
            <a:ext cx="799288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 of Parliament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Anita Vandenbeld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651367" y="2060848"/>
            <a:ext cx="799288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Bay Ward Councillor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Theresa Kavanagh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784</Words>
  <Application>Microsoft Macintosh PowerPoint</Application>
  <PresentationFormat>On-screen Show (4:3)</PresentationFormat>
  <Paragraphs>349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Calibri</vt:lpstr>
      <vt:lpstr>Clarity</vt:lpstr>
      <vt:lpstr>PowerPoint Presentation</vt:lpstr>
      <vt:lpstr>PowerPoint Presentation</vt:lpstr>
      <vt:lpstr>Past Year’s Activities</vt:lpstr>
      <vt:lpstr>Proposed Activities for 2021-22</vt:lpstr>
      <vt:lpstr>Britannia Winter Trail</vt:lpstr>
      <vt:lpstr>2021 Treasurer’s Report</vt:lpstr>
      <vt:lpstr>2022 Proposed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Matthews</dc:creator>
  <cp:lastModifiedBy>Annie Boucher</cp:lastModifiedBy>
  <cp:revision>21</cp:revision>
  <dcterms:modified xsi:type="dcterms:W3CDTF">2021-10-24T17:48:06Z</dcterms:modified>
</cp:coreProperties>
</file>